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notesMasterIdLst>
    <p:notesMasterId r:id="rId3"/>
  </p:notesMasterIdLst>
  <p:sldIdLst>
    <p:sldId id="257" r:id="rId2"/>
  </p:sldIdLst>
  <p:sldSz cx="18000663" cy="2519997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5669">
          <p15:clr>
            <a:srgbClr val="A4A3A4"/>
          </p15:clr>
        </p15:guide>
        <p15:guide id="2" orient="horz" pos="1041">
          <p15:clr>
            <a:srgbClr val="A4A3A4"/>
          </p15:clr>
        </p15:guide>
        <p15:guide id="3" orient="horz" pos="2017">
          <p15:clr>
            <a:srgbClr val="A4A3A4"/>
          </p15:clr>
        </p15:guide>
        <p15:guide id="4" orient="horz" pos="3809">
          <p15:clr>
            <a:srgbClr val="A4A3A4"/>
          </p15:clr>
        </p15:guide>
        <p15:guide id="5" orient="horz" pos="10970">
          <p15:clr>
            <a:srgbClr val="A4A3A4"/>
          </p15:clr>
        </p15:guide>
        <p15:guide id="6" orient="horz" pos="6321">
          <p15:clr>
            <a:srgbClr val="A4A3A4"/>
          </p15:clr>
        </p15:guide>
        <p15:guide id="7" pos="9956">
          <p15:clr>
            <a:srgbClr val="A4A3A4"/>
          </p15:clr>
        </p15:guide>
        <p15:guide id="8" pos="1205">
          <p15:clr>
            <a:srgbClr val="A4A3A4"/>
          </p15:clr>
        </p15:guide>
        <p15:guide id="9" pos="6268">
          <p15:clr>
            <a:srgbClr val="A4A3A4"/>
          </p15:clr>
        </p15:guide>
        <p15:guide id="10" pos="581">
          <p15:clr>
            <a:srgbClr val="A4A3A4"/>
          </p15:clr>
        </p15:guide>
        <p15:guide id="11" pos="1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138"/>
    <a:srgbClr val="1FABC7"/>
    <a:srgbClr val="E869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600" autoAdjust="0"/>
  </p:normalViewPr>
  <p:slideViewPr>
    <p:cSldViewPr snapToGrid="0">
      <p:cViewPr varScale="1">
        <p:scale>
          <a:sx n="29" d="100"/>
          <a:sy n="29" d="100"/>
        </p:scale>
        <p:origin x="3120" y="192"/>
      </p:cViewPr>
      <p:guideLst>
        <p:guide pos="5669"/>
        <p:guide orient="horz" pos="1041"/>
        <p:guide orient="horz" pos="2017"/>
        <p:guide orient="horz" pos="3809"/>
        <p:guide orient="horz" pos="10970"/>
        <p:guide orient="horz" pos="6321"/>
        <p:guide pos="9956"/>
        <p:guide pos="1205"/>
        <p:guide pos="6268"/>
        <p:guide pos="581"/>
        <p:guide pos="1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04680" y="685800"/>
            <a:ext cx="24492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9973712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913ce84e97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685800"/>
            <a:ext cx="24495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" name="Google Shape;34;g913ce84e97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51905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207700" y="3217525"/>
            <a:ext cx="10004700" cy="2395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4138"/>
              </a:buClr>
              <a:buSzPts val="4200"/>
              <a:buNone/>
              <a:defRPr sz="4200" b="1">
                <a:solidFill>
                  <a:srgbClr val="004138"/>
                </a:solidFill>
                <a:latin typeface="Euclid Circular A"/>
                <a:cs typeface="Euclid Circular 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04138"/>
              </a:buClr>
              <a:buSzPts val="5000"/>
              <a:buNone/>
              <a:defRPr sz="5000" b="1">
                <a:solidFill>
                  <a:srgbClr val="004138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04138"/>
              </a:buClr>
              <a:buSzPts val="5000"/>
              <a:buNone/>
              <a:defRPr sz="5000" b="1">
                <a:solidFill>
                  <a:srgbClr val="004138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04138"/>
              </a:buClr>
              <a:buSzPts val="5000"/>
              <a:buNone/>
              <a:defRPr sz="5000" b="1">
                <a:solidFill>
                  <a:srgbClr val="004138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04138"/>
              </a:buClr>
              <a:buSzPts val="5000"/>
              <a:buNone/>
              <a:defRPr sz="5000" b="1">
                <a:solidFill>
                  <a:srgbClr val="004138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04138"/>
              </a:buClr>
              <a:buSzPts val="5000"/>
              <a:buNone/>
              <a:defRPr sz="5000" b="1">
                <a:solidFill>
                  <a:srgbClr val="004138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04138"/>
              </a:buClr>
              <a:buSzPts val="5000"/>
              <a:buNone/>
              <a:defRPr sz="5000" b="1">
                <a:solidFill>
                  <a:srgbClr val="004138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04138"/>
              </a:buClr>
              <a:buSzPts val="5000"/>
              <a:buNone/>
              <a:defRPr sz="5000" b="1">
                <a:solidFill>
                  <a:srgbClr val="004138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04138"/>
              </a:buClr>
              <a:buSzPts val="5000"/>
              <a:buNone/>
              <a:defRPr sz="5000" b="1">
                <a:solidFill>
                  <a:srgbClr val="004138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207700" y="6057900"/>
            <a:ext cx="14877900" cy="3200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138"/>
              </a:buClr>
              <a:buSzPts val="2800"/>
              <a:buNone/>
              <a:defRPr sz="2600">
                <a:solidFill>
                  <a:srgbClr val="004138"/>
                </a:solidFill>
                <a:latin typeface="Euclid Circular A"/>
                <a:cs typeface="Euclid Circular 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9pPr>
          </a:lstStyle>
          <a:p>
            <a:endParaRPr dirty="0"/>
          </a:p>
        </p:txBody>
      </p:sp>
      <p:pic>
        <p:nvPicPr>
          <p:cNvPr id="12" name="Google Shape;12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14400" y="845400"/>
            <a:ext cx="4369851" cy="1302924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/>
          <p:nvPr/>
        </p:nvSpPr>
        <p:spPr>
          <a:xfrm>
            <a:off x="9950450" y="17379950"/>
            <a:ext cx="8049600" cy="7867050"/>
          </a:xfrm>
          <a:prstGeom prst="rect">
            <a:avLst/>
          </a:prstGeom>
          <a:solidFill>
            <a:srgbClr val="FFE0D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Euclid Circular A"/>
              <a:cs typeface="Euclid Circular A"/>
            </a:endParaRPr>
          </a:p>
        </p:txBody>
      </p:sp>
      <p:sp>
        <p:nvSpPr>
          <p:cNvPr id="14" name="Google Shape;14;p2"/>
          <p:cNvSpPr txBox="1">
            <a:spLocks noGrp="1"/>
          </p:cNvSpPr>
          <p:nvPr>
            <p:ph type="body" idx="2"/>
          </p:nvPr>
        </p:nvSpPr>
        <p:spPr>
          <a:xfrm>
            <a:off x="2207700" y="10058400"/>
            <a:ext cx="14948400" cy="3023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138"/>
              </a:buClr>
              <a:buSzPts val="2000"/>
              <a:buChar char="●"/>
              <a:defRPr sz="2000">
                <a:solidFill>
                  <a:srgbClr val="004138"/>
                </a:solidFill>
                <a:latin typeface="Euclid Circular A"/>
                <a:cs typeface="Euclid Circular A"/>
              </a:defRPr>
            </a:lvl1pPr>
            <a:lvl2pPr marL="914400" lvl="1" indent="-355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138"/>
              </a:buClr>
              <a:buSzPts val="2000"/>
              <a:buChar char="○"/>
              <a:defRPr sz="2000">
                <a:solidFill>
                  <a:srgbClr val="004138"/>
                </a:solidFill>
              </a:defRPr>
            </a:lvl2pPr>
            <a:lvl3pPr marL="1371600" lvl="2" indent="-355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138"/>
              </a:buClr>
              <a:buSzPts val="2000"/>
              <a:buChar char="■"/>
              <a:defRPr sz="2000">
                <a:solidFill>
                  <a:srgbClr val="004138"/>
                </a:solidFill>
              </a:defRPr>
            </a:lvl3pPr>
            <a:lvl4pPr marL="1828800" lvl="3" indent="-355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138"/>
              </a:buClr>
              <a:buSzPts val="2000"/>
              <a:buChar char="●"/>
              <a:defRPr sz="2000">
                <a:solidFill>
                  <a:srgbClr val="004138"/>
                </a:solidFill>
              </a:defRPr>
            </a:lvl4pPr>
            <a:lvl5pPr marL="2286000" lvl="4" indent="-355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138"/>
              </a:buClr>
              <a:buSzPts val="2000"/>
              <a:buChar char="○"/>
              <a:defRPr sz="2000">
                <a:solidFill>
                  <a:srgbClr val="004138"/>
                </a:solidFill>
              </a:defRPr>
            </a:lvl5pPr>
            <a:lvl6pPr marL="2743200" lvl="5" indent="-355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138"/>
              </a:buClr>
              <a:buSzPts val="2000"/>
              <a:buChar char="■"/>
              <a:defRPr sz="2000">
                <a:solidFill>
                  <a:srgbClr val="004138"/>
                </a:solidFill>
              </a:defRPr>
            </a:lvl6pPr>
            <a:lvl7pPr marL="3200400" lvl="6" indent="-355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138"/>
              </a:buClr>
              <a:buSzPts val="2000"/>
              <a:buChar char="●"/>
              <a:defRPr sz="2000">
                <a:solidFill>
                  <a:srgbClr val="004138"/>
                </a:solidFill>
              </a:defRPr>
            </a:lvl7pPr>
            <a:lvl8pPr marL="3657600" lvl="7" indent="-355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138"/>
              </a:buClr>
              <a:buSzPts val="2000"/>
              <a:buChar char="○"/>
              <a:defRPr sz="2000">
                <a:solidFill>
                  <a:srgbClr val="004138"/>
                </a:solidFill>
              </a:defRPr>
            </a:lvl8pPr>
            <a:lvl9pPr marL="4114800" lvl="8" indent="-355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138"/>
              </a:buClr>
              <a:buSzPts val="2000"/>
              <a:buChar char="■"/>
              <a:defRPr sz="2000">
                <a:solidFill>
                  <a:srgbClr val="00413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pos="576">
          <p15:clr>
            <a:srgbClr val="FA7B17"/>
          </p15:clr>
        </p15:guide>
        <p15:guide id="2" pos="10763">
          <p15:clr>
            <a:srgbClr val="FA7B17"/>
          </p15:clr>
        </p15:guide>
        <p15:guide id="3" orient="horz" pos="843">
          <p15:clr>
            <a:srgbClr val="FA7B17"/>
          </p15:clr>
        </p15:guide>
        <p15:guide id="4" orient="horz" pos="15031">
          <p15:clr>
            <a:srgbClr val="FA7B17"/>
          </p15:clr>
        </p15:guide>
        <p15:guide id="5" pos="1391">
          <p15:clr>
            <a:srgbClr val="FA7B17"/>
          </p15:clr>
        </p15:guide>
        <p15:guide id="6" pos="1224">
          <p15:clr>
            <a:srgbClr val="FA7B17"/>
          </p15:clr>
        </p15:guide>
        <p15:guide id="7" orient="horz" pos="3816">
          <p15:clr>
            <a:srgbClr val="FA7B17"/>
          </p15:clr>
        </p15:guide>
        <p15:guide id="8" orient="horz" pos="5832">
          <p15:clr>
            <a:srgbClr val="FA7B17"/>
          </p15:clr>
        </p15:guide>
        <p15:guide id="9" orient="horz" pos="6336">
          <p15:clr>
            <a:srgbClr val="FA7B17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13583" y="2180350"/>
            <a:ext cx="16772700" cy="280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69300" tIns="269300" rIns="269300" bIns="2693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None/>
              <a:defRPr sz="82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None/>
              <a:defRPr sz="82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None/>
              <a:defRPr sz="82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None/>
              <a:defRPr sz="82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None/>
              <a:defRPr sz="82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None/>
              <a:defRPr sz="82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None/>
              <a:defRPr sz="82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None/>
              <a:defRPr sz="82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200"/>
              <a:buNone/>
              <a:defRPr sz="8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13583" y="5646422"/>
            <a:ext cx="16772700" cy="1673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69300" tIns="269300" rIns="269300" bIns="269300" anchor="t" anchorCtr="0">
            <a:noAutofit/>
          </a:bodyPr>
          <a:lstStyle>
            <a:lvl1pPr marL="457200" lvl="0" indent="-565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300"/>
              <a:buChar char="●"/>
              <a:defRPr sz="5300">
                <a:solidFill>
                  <a:schemeClr val="dk2"/>
                </a:solidFill>
              </a:defRPr>
            </a:lvl1pPr>
            <a:lvl2pPr marL="914400" lvl="1" indent="-488950">
              <a:lnSpc>
                <a:spcPct val="115000"/>
              </a:lnSpc>
              <a:spcBef>
                <a:spcPts val="4700"/>
              </a:spcBef>
              <a:spcAft>
                <a:spcPts val="0"/>
              </a:spcAft>
              <a:buClr>
                <a:schemeClr val="dk2"/>
              </a:buClr>
              <a:buSzPts val="4100"/>
              <a:buChar char="○"/>
              <a:defRPr sz="4100">
                <a:solidFill>
                  <a:schemeClr val="dk2"/>
                </a:solidFill>
              </a:defRPr>
            </a:lvl2pPr>
            <a:lvl3pPr marL="1371600" lvl="2" indent="-488950">
              <a:lnSpc>
                <a:spcPct val="115000"/>
              </a:lnSpc>
              <a:spcBef>
                <a:spcPts val="4700"/>
              </a:spcBef>
              <a:spcAft>
                <a:spcPts val="0"/>
              </a:spcAft>
              <a:buClr>
                <a:schemeClr val="dk2"/>
              </a:buClr>
              <a:buSzPts val="4100"/>
              <a:buChar char="■"/>
              <a:defRPr sz="4100">
                <a:solidFill>
                  <a:schemeClr val="dk2"/>
                </a:solidFill>
              </a:defRPr>
            </a:lvl3pPr>
            <a:lvl4pPr marL="1828800" lvl="3" indent="-488950">
              <a:lnSpc>
                <a:spcPct val="115000"/>
              </a:lnSpc>
              <a:spcBef>
                <a:spcPts val="4700"/>
              </a:spcBef>
              <a:spcAft>
                <a:spcPts val="0"/>
              </a:spcAft>
              <a:buClr>
                <a:schemeClr val="dk2"/>
              </a:buClr>
              <a:buSzPts val="4100"/>
              <a:buChar char="●"/>
              <a:defRPr sz="4100">
                <a:solidFill>
                  <a:schemeClr val="dk2"/>
                </a:solidFill>
              </a:defRPr>
            </a:lvl4pPr>
            <a:lvl5pPr marL="2286000" lvl="4" indent="-488950">
              <a:lnSpc>
                <a:spcPct val="115000"/>
              </a:lnSpc>
              <a:spcBef>
                <a:spcPts val="4700"/>
              </a:spcBef>
              <a:spcAft>
                <a:spcPts val="0"/>
              </a:spcAft>
              <a:buClr>
                <a:schemeClr val="dk2"/>
              </a:buClr>
              <a:buSzPts val="4100"/>
              <a:buChar char="○"/>
              <a:defRPr sz="4100">
                <a:solidFill>
                  <a:schemeClr val="dk2"/>
                </a:solidFill>
              </a:defRPr>
            </a:lvl5pPr>
            <a:lvl6pPr marL="2743200" lvl="5" indent="-488950">
              <a:lnSpc>
                <a:spcPct val="115000"/>
              </a:lnSpc>
              <a:spcBef>
                <a:spcPts val="4700"/>
              </a:spcBef>
              <a:spcAft>
                <a:spcPts val="0"/>
              </a:spcAft>
              <a:buClr>
                <a:schemeClr val="dk2"/>
              </a:buClr>
              <a:buSzPts val="4100"/>
              <a:buChar char="■"/>
              <a:defRPr sz="4100">
                <a:solidFill>
                  <a:schemeClr val="dk2"/>
                </a:solidFill>
              </a:defRPr>
            </a:lvl6pPr>
            <a:lvl7pPr marL="3200400" lvl="6" indent="-488950">
              <a:lnSpc>
                <a:spcPct val="115000"/>
              </a:lnSpc>
              <a:spcBef>
                <a:spcPts val="4700"/>
              </a:spcBef>
              <a:spcAft>
                <a:spcPts val="0"/>
              </a:spcAft>
              <a:buClr>
                <a:schemeClr val="dk2"/>
              </a:buClr>
              <a:buSzPts val="4100"/>
              <a:buChar char="●"/>
              <a:defRPr sz="4100">
                <a:solidFill>
                  <a:schemeClr val="dk2"/>
                </a:solidFill>
              </a:defRPr>
            </a:lvl7pPr>
            <a:lvl8pPr marL="3657600" lvl="7" indent="-488950">
              <a:lnSpc>
                <a:spcPct val="115000"/>
              </a:lnSpc>
              <a:spcBef>
                <a:spcPts val="4700"/>
              </a:spcBef>
              <a:spcAft>
                <a:spcPts val="0"/>
              </a:spcAft>
              <a:buClr>
                <a:schemeClr val="dk2"/>
              </a:buClr>
              <a:buSzPts val="4100"/>
              <a:buChar char="○"/>
              <a:defRPr sz="4100">
                <a:solidFill>
                  <a:schemeClr val="dk2"/>
                </a:solidFill>
              </a:defRPr>
            </a:lvl8pPr>
            <a:lvl9pPr marL="4114800" lvl="8" indent="-488950">
              <a:lnSpc>
                <a:spcPct val="115000"/>
              </a:lnSpc>
              <a:spcBef>
                <a:spcPts val="4700"/>
              </a:spcBef>
              <a:spcAft>
                <a:spcPts val="4700"/>
              </a:spcAft>
              <a:buClr>
                <a:schemeClr val="dk2"/>
              </a:buClr>
              <a:buSzPts val="4100"/>
              <a:buChar char="■"/>
              <a:defRPr sz="41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6678067" y="22846906"/>
            <a:ext cx="1080000" cy="192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69300" tIns="269300" rIns="269300" bIns="269300" anchor="ctr" anchorCtr="0">
            <a:noAutofit/>
          </a:bodyPr>
          <a:lstStyle>
            <a:lvl1pPr lvl="0" algn="r">
              <a:buNone/>
              <a:defRPr sz="2900">
                <a:solidFill>
                  <a:schemeClr val="dk2"/>
                </a:solidFill>
              </a:defRPr>
            </a:lvl1pPr>
            <a:lvl2pPr lvl="1" algn="r">
              <a:buNone/>
              <a:defRPr sz="2900">
                <a:solidFill>
                  <a:schemeClr val="dk2"/>
                </a:solidFill>
              </a:defRPr>
            </a:lvl2pPr>
            <a:lvl3pPr lvl="2" algn="r">
              <a:buNone/>
              <a:defRPr sz="2900">
                <a:solidFill>
                  <a:schemeClr val="dk2"/>
                </a:solidFill>
              </a:defRPr>
            </a:lvl3pPr>
            <a:lvl4pPr lvl="3" algn="r">
              <a:buNone/>
              <a:defRPr sz="2900">
                <a:solidFill>
                  <a:schemeClr val="dk2"/>
                </a:solidFill>
              </a:defRPr>
            </a:lvl4pPr>
            <a:lvl5pPr lvl="4" algn="r">
              <a:buNone/>
              <a:defRPr sz="2900">
                <a:solidFill>
                  <a:schemeClr val="dk2"/>
                </a:solidFill>
              </a:defRPr>
            </a:lvl5pPr>
            <a:lvl6pPr lvl="5" algn="r">
              <a:buNone/>
              <a:defRPr sz="2900">
                <a:solidFill>
                  <a:schemeClr val="dk2"/>
                </a:solidFill>
              </a:defRPr>
            </a:lvl6pPr>
            <a:lvl7pPr lvl="6" algn="r">
              <a:buNone/>
              <a:defRPr sz="2900">
                <a:solidFill>
                  <a:schemeClr val="dk2"/>
                </a:solidFill>
              </a:defRPr>
            </a:lvl7pPr>
            <a:lvl8pPr lvl="7" algn="r">
              <a:buNone/>
              <a:defRPr sz="2900">
                <a:solidFill>
                  <a:schemeClr val="dk2"/>
                </a:solidFill>
              </a:defRPr>
            </a:lvl8pPr>
            <a:lvl9pPr lvl="8" algn="r">
              <a:buNone/>
              <a:defRPr sz="29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mailto:praca@diaverum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>
            <a:spLocks noGrp="1"/>
          </p:cNvSpPr>
          <p:nvPr>
            <p:ph type="ctrTitle"/>
          </p:nvPr>
        </p:nvSpPr>
        <p:spPr>
          <a:xfrm>
            <a:off x="1978849" y="2550695"/>
            <a:ext cx="10233551" cy="306233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Poszukujemy </a:t>
            </a:r>
            <a:r>
              <a:rPr lang="pl-PL" u="sng" dirty="0">
                <a:solidFill>
                  <a:srgbClr val="E86926"/>
                </a:solidFill>
              </a:rPr>
              <a:t>Pielęgniarki Zarządzającej /Pielęgniarza Zarządzającego NZOZ </a:t>
            </a:r>
            <a:br>
              <a:rPr lang="pl-PL" u="sng" dirty="0">
                <a:solidFill>
                  <a:srgbClr val="E86926"/>
                </a:solidFill>
              </a:rPr>
            </a:br>
            <a:r>
              <a:rPr lang="pl-PL" dirty="0"/>
              <a:t>do naszego Ośrodka Dializ</a:t>
            </a:r>
            <a:br>
              <a:rPr lang="pl-PL" dirty="0"/>
            </a:br>
            <a:r>
              <a:rPr lang="pl-PL" dirty="0"/>
              <a:t>w Warszawie (Cegłowska)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l-PL" dirty="0"/>
          </a:p>
        </p:txBody>
      </p:sp>
      <p:sp>
        <p:nvSpPr>
          <p:cNvPr id="37" name="Google Shape;37;p5"/>
          <p:cNvSpPr txBox="1">
            <a:spLocks noGrp="1"/>
          </p:cNvSpPr>
          <p:nvPr>
            <p:ph type="subTitle" idx="1"/>
          </p:nvPr>
        </p:nvSpPr>
        <p:spPr>
          <a:xfrm>
            <a:off x="2207700" y="6057900"/>
            <a:ext cx="14262600" cy="3200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</a:pPr>
            <a:r>
              <a:rPr lang="pl-PL" dirty="0"/>
              <a:t>Diaverum to </a:t>
            </a:r>
            <a:r>
              <a:rPr lang="pl-PL" b="1" dirty="0"/>
              <a:t>czołowy światowy dostawca</a:t>
            </a:r>
            <a:r>
              <a:rPr lang="pl-PL" dirty="0"/>
              <a:t> usług w dziedzinie opieki nefrologicznej, skupiony na poprawie jakości życia pacjentów z chorobami nerek.</a:t>
            </a:r>
          </a:p>
          <a:p>
            <a:pPr marL="0" lvl="0" indent="0">
              <a:buClr>
                <a:schemeClr val="dk1"/>
              </a:buClr>
              <a:buSzPts val="1100"/>
            </a:pPr>
            <a:r>
              <a:rPr lang="pl-PL" dirty="0"/>
              <a:t> </a:t>
            </a:r>
          </a:p>
          <a:p>
            <a:pPr marL="0" lvl="0" indent="0">
              <a:buClr>
                <a:schemeClr val="dk1"/>
              </a:buClr>
              <a:buSzPts val="1100"/>
            </a:pPr>
            <a:r>
              <a:rPr lang="pl-PL" dirty="0"/>
              <a:t>Dysponujemy ponad </a:t>
            </a:r>
            <a:r>
              <a:rPr lang="pl-PL" b="1" dirty="0"/>
              <a:t>25-letnim</a:t>
            </a:r>
            <a:r>
              <a:rPr lang="pl-PL" dirty="0"/>
              <a:t> doświadczeniem w leczeniu chorób nerek – jesteśmy w tej dziedzinie liderem. Obecnie prowadzimy działalność w </a:t>
            </a:r>
            <a:r>
              <a:rPr lang="pl-PL" b="1" dirty="0"/>
              <a:t>22 krajach</a:t>
            </a:r>
            <a:r>
              <a:rPr lang="pl-PL" dirty="0"/>
              <a:t>. Zatrudniamy ponad </a:t>
            </a:r>
            <a:r>
              <a:rPr lang="pl-PL" b="1" dirty="0"/>
              <a:t>11 tysięcy zmotywowanych pracowników</a:t>
            </a:r>
            <a:r>
              <a:rPr lang="pl-PL" dirty="0"/>
              <a:t>, świadczących usługi ponad </a:t>
            </a:r>
            <a:r>
              <a:rPr lang="pl-PL" b="1" dirty="0"/>
              <a:t>37 tysiącom pacjentów</a:t>
            </a:r>
            <a:r>
              <a:rPr lang="pl-PL" dirty="0"/>
              <a:t>. Więcej informacji o Diaverum umieszczamy na stronie </a:t>
            </a:r>
            <a:r>
              <a:rPr lang="pl-PL" b="1" dirty="0"/>
              <a:t>www.diaverum.com. </a:t>
            </a:r>
            <a:r>
              <a:rPr lang="pl-PL" b="1" dirty="0">
                <a:solidFill>
                  <a:srgbClr val="E86926"/>
                </a:solidFill>
              </a:rPr>
              <a:t>Rozwijaj się z nami!</a:t>
            </a:r>
            <a:endParaRPr lang="pl-PL" dirty="0"/>
          </a:p>
        </p:txBody>
      </p:sp>
      <p:pic>
        <p:nvPicPr>
          <p:cNvPr id="39" name="Google Shape;39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9706" y="9764537"/>
            <a:ext cx="1028700" cy="102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99706" y="17857284"/>
            <a:ext cx="1028700" cy="10287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5"/>
          <p:cNvSpPr txBox="1">
            <a:spLocks noGrp="1"/>
          </p:cNvSpPr>
          <p:nvPr>
            <p:ph type="body" idx="2"/>
          </p:nvPr>
        </p:nvSpPr>
        <p:spPr>
          <a:xfrm>
            <a:off x="2207700" y="9987668"/>
            <a:ext cx="14859900" cy="334347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800" b="1" dirty="0"/>
              <a:t>Oferujemy: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l-PL" sz="2800" b="1" dirty="0"/>
          </a:p>
          <a:p>
            <a:r>
              <a:rPr lang="pl-PL" dirty="0"/>
              <a:t>Zatrudnienie w międzynarodowej firmie na umowę o pracę</a:t>
            </a:r>
          </a:p>
          <a:p>
            <a:r>
              <a:rPr lang="pl-PL" dirty="0"/>
              <a:t>Program szkoleniowy z zakresu dializoterapii akredytowany przez międzynarodową organizację EDTNA potwierdzany certyfikatem</a:t>
            </a:r>
          </a:p>
          <a:p>
            <a:r>
              <a:rPr lang="pl-PL" dirty="0"/>
              <a:t>Pracę w oparciu o najwyższe standardy opieki nad pacjentem na wysokiej jakości specjalistycznym sprzęcie</a:t>
            </a:r>
          </a:p>
          <a:p>
            <a:r>
              <a:rPr lang="pl-PL" dirty="0"/>
              <a:t>Przyjazną atmosferę pracy</a:t>
            </a:r>
          </a:p>
          <a:p>
            <a:r>
              <a:rPr lang="pl-PL" dirty="0"/>
              <a:t>Wsparcie w podnoszeniu kwalifikacji i możliwość rozwoju zawodowego</a:t>
            </a:r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2"/>
          </p:nvPr>
        </p:nvSpPr>
        <p:spPr>
          <a:xfrm>
            <a:off x="2207700" y="13026342"/>
            <a:ext cx="14859900" cy="4213816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l-PL" sz="28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800" b="1" dirty="0"/>
              <a:t>Zakres obowiązków: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	</a:t>
            </a:r>
          </a:p>
          <a:p>
            <a:pPr lvl="0"/>
            <a:r>
              <a:rPr lang="pl-PL" sz="2100" dirty="0"/>
              <a:t>Zarządzanie gospodarką materiałową, współudział w zarządzaniu finansami i administrowaniu ośrodkiem</a:t>
            </a:r>
          </a:p>
          <a:p>
            <a:pPr lvl="0"/>
            <a:r>
              <a:rPr lang="pl-PL" sz="2100" dirty="0"/>
              <a:t>Kompleksowe zarządzanie zespołem pielęgniarskim, salowych oraz techników</a:t>
            </a:r>
          </a:p>
          <a:p>
            <a:pPr lvl="0"/>
            <a:r>
              <a:rPr lang="pl-PL" sz="2100" dirty="0"/>
              <a:t>Odpowiedzialność za codzienne funkcjonowanie i zarządzanie ośrodkiem, osiąganie odpowiednich wyników i poziomu jakości usług</a:t>
            </a:r>
          </a:p>
          <a:p>
            <a:pPr lvl="0"/>
            <a:r>
              <a:rPr lang="pl-PL" sz="2100" dirty="0"/>
              <a:t>Pomoc w osiąganiu celów strategicznych na poziomie ośrodka dializ poprzez np. wzrost organiczny, zapewnienie świadczenia usług na najwyższym poziomie</a:t>
            </a:r>
          </a:p>
          <a:p>
            <a:pPr lvl="0"/>
            <a:r>
              <a:rPr lang="pl-PL" sz="2100" dirty="0"/>
              <a:t>Odpowiedzialność za zgodność działań podejmowanych w ośrodku dializ z wytycznymi, procedurami, wskazówkami i innymi zaleceniami </a:t>
            </a:r>
            <a:r>
              <a:rPr lang="pl-PL" sz="2100" dirty="0" err="1"/>
              <a:t>Diaverum</a:t>
            </a:r>
            <a:endParaRPr lang="pl-PL" sz="2100" dirty="0"/>
          </a:p>
          <a:p>
            <a:pPr lvl="0"/>
            <a:r>
              <a:rPr lang="pl-PL" sz="2100" dirty="0"/>
              <a:t>Stałe dążenie do poprawy jakości i skuteczności działań na poziomie ośrodka dializ</a:t>
            </a:r>
          </a:p>
          <a:p>
            <a:pPr lvl="0">
              <a:spcBef>
                <a:spcPts val="1000"/>
              </a:spcBef>
            </a:pPr>
            <a:endParaRPr lang="pl-PL" dirty="0"/>
          </a:p>
          <a:p>
            <a:pPr lvl="0">
              <a:spcBef>
                <a:spcPts val="1000"/>
              </a:spcBef>
            </a:pPr>
            <a:endParaRPr lang="pl-PL" dirty="0"/>
          </a:p>
          <a:p>
            <a:pPr lvl="0">
              <a:spcBef>
                <a:spcPts val="1000"/>
              </a:spcBef>
            </a:pPr>
            <a:endParaRPr lang="pl-PL" dirty="0"/>
          </a:p>
        </p:txBody>
      </p:sp>
      <p:sp>
        <p:nvSpPr>
          <p:cNvPr id="43" name="Google Shape;43;p5"/>
          <p:cNvSpPr/>
          <p:nvPr/>
        </p:nvSpPr>
        <p:spPr>
          <a:xfrm>
            <a:off x="914400" y="12299513"/>
            <a:ext cx="1028700" cy="1031631"/>
          </a:xfrm>
          <a:prstGeom prst="rect">
            <a:avLst/>
          </a:prstGeom>
          <a:noFill/>
          <a:ln>
            <a:noFill/>
          </a:ln>
        </p:spPr>
      </p:sp>
      <p:sp>
        <p:nvSpPr>
          <p:cNvPr id="44" name="Google Shape;44;p5"/>
          <p:cNvSpPr txBox="1">
            <a:spLocks noGrp="1"/>
          </p:cNvSpPr>
          <p:nvPr>
            <p:ph type="body" idx="2"/>
          </p:nvPr>
        </p:nvSpPr>
        <p:spPr>
          <a:xfrm>
            <a:off x="2207700" y="18028155"/>
            <a:ext cx="7674237" cy="4917917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800" b="1" dirty="0"/>
              <a:t>Wymagania:</a:t>
            </a:r>
            <a:r>
              <a:rPr lang="pl-PL" dirty="0"/>
              <a:t>	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/>
              <a:t>	</a:t>
            </a:r>
          </a:p>
          <a:p>
            <a:pPr lvl="0"/>
            <a:r>
              <a:rPr lang="pl-PL" sz="2100" dirty="0"/>
              <a:t>Wykształcenie co najmniej średnie lub wyższe oraz aktualne prawo wykonywania zawodu pielęgniarki/pielęgniarza</a:t>
            </a:r>
          </a:p>
          <a:p>
            <a:pPr lvl="0"/>
            <a:r>
              <a:rPr lang="pl-PL" sz="2100" dirty="0"/>
              <a:t>Praktyczne umiejętności wykonywania zawodu pielęgniarki/pielęgniarza</a:t>
            </a:r>
          </a:p>
          <a:p>
            <a:pPr lvl="0"/>
            <a:r>
              <a:rPr lang="pl-PL" sz="2100" dirty="0"/>
              <a:t>Doświadczenie w dializoterapii nie jest konieczne</a:t>
            </a:r>
          </a:p>
          <a:p>
            <a:pPr lvl="0"/>
            <a:r>
              <a:rPr lang="pl-PL" sz="2100" dirty="0"/>
              <a:t>Dobra znajomość MS Office</a:t>
            </a:r>
          </a:p>
          <a:p>
            <a:pPr lvl="0"/>
            <a:r>
              <a:rPr lang="pl-PL" sz="2100" dirty="0"/>
              <a:t>Dodatkowymi atutami będą: doświadczenie w zarządzaniu, doświadczenie we wdrażaniu procedur praktyki klinicznej wykształcenie z zakresu zarządzania lub pokrewne, kurs kwalifikacyjny lub specjalizacja z pielęgniarstwa nefrologicznego lub pielęgniarstwa zachowawczego lub pielęgniarstwa internistycznego oraz znajomość rozliczeń z NFZ, doświadczenie w zakresie dializoterapii, znajomość języka angielskiego na poziomie umożliwiającym komunikację w mowie i w piśmie oraz znajomość rozliczeń z NFZ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l-PL" dirty="0"/>
          </a:p>
        </p:txBody>
      </p:sp>
      <p:sp>
        <p:nvSpPr>
          <p:cNvPr id="45" name="Google Shape;45;p5"/>
          <p:cNvSpPr/>
          <p:nvPr/>
        </p:nvSpPr>
        <p:spPr>
          <a:xfrm>
            <a:off x="914400" y="17345857"/>
            <a:ext cx="1028700" cy="1025777"/>
          </a:xfrm>
          <a:prstGeom prst="rect">
            <a:avLst/>
          </a:prstGeom>
          <a:noFill/>
          <a:ln>
            <a:noFill/>
          </a:ln>
        </p:spPr>
      </p:sp>
      <p:pic>
        <p:nvPicPr>
          <p:cNvPr id="13" name="Picture 12" descr="Asset 4@4x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094" y="13331144"/>
            <a:ext cx="999312" cy="100216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7343" y="-985217"/>
            <a:ext cx="6703941" cy="6703941"/>
          </a:xfrm>
          <a:prstGeom prst="rect">
            <a:avLst/>
          </a:prstGeom>
        </p:spPr>
      </p:pic>
      <p:sp>
        <p:nvSpPr>
          <p:cNvPr id="18" name="Google Shape;31;p4"/>
          <p:cNvSpPr txBox="1">
            <a:spLocks/>
          </p:cNvSpPr>
          <p:nvPr/>
        </p:nvSpPr>
        <p:spPr>
          <a:xfrm>
            <a:off x="10146537" y="17345857"/>
            <a:ext cx="7364715" cy="7854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138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004138"/>
                </a:solidFill>
                <a:latin typeface="Euclid Circular A"/>
                <a:ea typeface="Arial"/>
                <a:cs typeface="Euclid Circular A"/>
                <a:sym typeface="Arial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138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00413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138"/>
              </a:buClr>
              <a:buSzPts val="2000"/>
              <a:buFont typeface="Arial"/>
              <a:buChar char="■"/>
              <a:defRPr sz="2000" b="0" i="0" u="none" strike="noStrike" cap="none">
                <a:solidFill>
                  <a:srgbClr val="00413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138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00413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138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00413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138"/>
              </a:buClr>
              <a:buSzPts val="2000"/>
              <a:buFont typeface="Arial"/>
              <a:buChar char="■"/>
              <a:defRPr sz="2000" b="0" i="0" u="none" strike="noStrike" cap="none">
                <a:solidFill>
                  <a:srgbClr val="00413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138"/>
              </a:buClr>
              <a:buSzPts val="2000"/>
              <a:buFont typeface="Arial"/>
              <a:buChar char="●"/>
              <a:defRPr sz="2000" b="0" i="0" u="none" strike="noStrike" cap="none">
                <a:solidFill>
                  <a:srgbClr val="00413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138"/>
              </a:buClr>
              <a:buSzPts val="2000"/>
              <a:buFont typeface="Arial"/>
              <a:buChar char="○"/>
              <a:defRPr sz="2000" b="0" i="0" u="none" strike="noStrike" cap="none">
                <a:solidFill>
                  <a:srgbClr val="00413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138"/>
              </a:buClr>
              <a:buSzPts val="2000"/>
              <a:buFont typeface="Arial"/>
              <a:buChar char="■"/>
              <a:defRPr sz="2000" b="0" i="0" u="none" strike="noStrike" cap="none">
                <a:solidFill>
                  <a:srgbClr val="00413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pl-PL" sz="2400" b="1" dirty="0"/>
              <a:t>Wizja 2025: </a:t>
            </a:r>
            <a:r>
              <a:rPr lang="pl-PL" sz="2400" dirty="0"/>
              <a:t>Być najchętniej wybieranym pracodawcą w branży opieki nefrologicznej.</a:t>
            </a:r>
          </a:p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pl-PL" sz="2400" b="1" dirty="0"/>
              <a:t>Misja: </a:t>
            </a:r>
            <a:r>
              <a:rPr lang="pl-PL" sz="2400" dirty="0"/>
              <a:t>Umożliwiać naszym pracownikom świadczenie opieki zdrowotnej,  poprawiającej jakość życia. </a:t>
            </a:r>
          </a:p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pl-PL" sz="2400" b="1" dirty="0"/>
              <a:t>Wartości: </a:t>
            </a:r>
            <a:r>
              <a:rPr lang="pl-PL" sz="2400" dirty="0"/>
              <a:t>kompetencje, pasja, inspiracja.</a:t>
            </a:r>
          </a:p>
          <a:p>
            <a:pPr marL="0" lvl="0" indent="0">
              <a:buClr>
                <a:schemeClr val="dk1"/>
              </a:buClr>
              <a:buSzPts val="1100"/>
              <a:buNone/>
            </a:pPr>
            <a:endParaRPr lang="pl-PL" sz="2400" dirty="0"/>
          </a:p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pl-PL" sz="2400" dirty="0"/>
              <a:t>Czy chcesz być częścią zespołu,  który wyznacza kierunki w swojej branży?  </a:t>
            </a:r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pl-PL" sz="2400" dirty="0"/>
              <a:t>Prosimy o przesłanie zgłoszenia wraz z oczekiwanym wynagrodzeniem </a:t>
            </a:r>
            <a:br>
              <a:rPr lang="pl-PL" sz="2400" dirty="0"/>
            </a:br>
            <a:r>
              <a:rPr lang="pl-PL" sz="2400" dirty="0"/>
              <a:t>pod adres </a:t>
            </a:r>
            <a:r>
              <a:rPr lang="pl-PL" sz="2400" b="1" u="sng" dirty="0">
                <a:hlinkClick r:id="rId7"/>
              </a:rPr>
              <a:t>praca@diaverum.com</a:t>
            </a:r>
            <a:endParaRPr lang="pl-PL" sz="2400" b="1" u="sng" dirty="0"/>
          </a:p>
          <a:p>
            <a:pPr marL="0" indent="0">
              <a:buClr>
                <a:schemeClr val="dk1"/>
              </a:buClr>
              <a:buSzPts val="1100"/>
              <a:buNone/>
            </a:pPr>
            <a:r>
              <a:rPr lang="pl-PL" sz="2400" dirty="0"/>
              <a:t>W tytule proszę umieścić nr referencyjny 08/2022/WAR.</a:t>
            </a:r>
          </a:p>
          <a:p>
            <a:pPr marL="0" lvl="0" indent="0">
              <a:buNone/>
            </a:pPr>
            <a:endParaRPr lang="pl-PL" sz="2400" dirty="0"/>
          </a:p>
          <a:p>
            <a:pPr marL="0" lvl="0" indent="0">
              <a:buNone/>
            </a:pPr>
            <a:r>
              <a:rPr lang="pl-PL" sz="2400" dirty="0"/>
              <a:t>Cenimy sobie Twoje zaufanie! Chcesz wiedzieć, w jaki sposób chronimy Twoje dane? Wszystkie informacje znajdziesz na stronie </a:t>
            </a:r>
            <a:r>
              <a:rPr lang="pl-PL" sz="2400" b="1" dirty="0"/>
              <a:t>www.diaverum.com.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425</Words>
  <Application>Microsoft Office PowerPoint</Application>
  <PresentationFormat>Niestandardowy</PresentationFormat>
  <Paragraphs>37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4" baseType="lpstr">
      <vt:lpstr>Arial</vt:lpstr>
      <vt:lpstr>Euclid Circular A</vt:lpstr>
      <vt:lpstr>Simple Light</vt:lpstr>
      <vt:lpstr>Poszukujemy Pielęgniarki Zarządzającej /Pielęgniarza Zarządzającego NZOZ  do naszego Ośrodka Dializ w Warszawie (Cegłowska)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are looking for a Job title F/M for our (function) department in (location)</dc:title>
  <dc:creator>Rakowska, Magdalena</dc:creator>
  <cp:lastModifiedBy>Ostrowska, Anna</cp:lastModifiedBy>
  <cp:revision>42</cp:revision>
  <dcterms:modified xsi:type="dcterms:W3CDTF">2022-08-08T13:58:20Z</dcterms:modified>
</cp:coreProperties>
</file>